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67" r:id="rId5"/>
    <p:sldId id="273" r:id="rId6"/>
    <p:sldId id="277" r:id="rId7"/>
    <p:sldId id="278" r:id="rId8"/>
    <p:sldId id="268" r:id="rId9"/>
    <p:sldId id="274" r:id="rId10"/>
    <p:sldId id="276" r:id="rId11"/>
    <p:sldId id="269" r:id="rId12"/>
    <p:sldId id="275" r:id="rId13"/>
    <p:sldId id="264" r:id="rId14"/>
  </p:sldIdLst>
  <p:sldSz cx="9144000" cy="5143500" type="screen16x9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7" autoAdjust="0"/>
    <p:restoredTop sz="98083" autoAdjust="0"/>
  </p:normalViewPr>
  <p:slideViewPr>
    <p:cSldViewPr showGuides="1">
      <p:cViewPr>
        <p:scale>
          <a:sx n="163" d="100"/>
          <a:sy n="163" d="100"/>
        </p:scale>
        <p:origin x="-606" y="-42"/>
      </p:cViewPr>
      <p:guideLst>
        <p:guide orient="horz" pos="1620"/>
        <p:guide orient="horz" pos="599"/>
        <p:guide orient="horz" pos="2935"/>
        <p:guide orient="horz" pos="3094"/>
        <p:guide pos="2880"/>
        <p:guide pos="612"/>
        <p:guide pos="5511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B6CA-E691-410A-83D3-449EEC1DD08E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B75E-594F-4A7A-ACD0-F3661F5047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2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0F92-5FFD-4FCC-B7AF-01041BBFC5C0}" type="datetimeFigureOut">
              <a:rPr lang="fr-FR" smtClean="0"/>
              <a:pPr/>
              <a:t>06/05/2017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9770-3410-4DC1-9C37-92CFB500CA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615866"/>
            <a:ext cx="4536504" cy="82809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2177841"/>
            <a:ext cx="4536504" cy="122413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5184067" y="2363963"/>
            <a:ext cx="3564645" cy="2303587"/>
          </a:xfrm>
          <a:prstGeom prst="round1Rect">
            <a:avLst>
              <a:gd name="adj" fmla="val 6960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40572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175706"/>
            <a:ext cx="7057033" cy="47323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859782"/>
            <a:ext cx="6769001" cy="1800199"/>
          </a:xfrm>
        </p:spPr>
        <p:txBody>
          <a:bodyPr/>
          <a:lstStyle>
            <a:lvl1pPr marL="144000" indent="-144000"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30736" y="2681896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547267" y="2868079"/>
            <a:ext cx="432445" cy="1799473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spcBef>
                <a:spcPts val="600"/>
              </a:spcBef>
              <a:defRPr sz="1400" b="1"/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7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980" y="2613916"/>
            <a:ext cx="4356732" cy="1754982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91980" y="1635646"/>
            <a:ext cx="4356732" cy="6840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00</a:t>
            </a: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1727182"/>
            <a:ext cx="4139952" cy="2772308"/>
          </a:xfrm>
          <a:prstGeom prst="round1Rect">
            <a:avLst>
              <a:gd name="adj" fmla="val 6848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0660" y="2391730"/>
            <a:ext cx="93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60472" y="4834626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fr-FR" sz="500" dirty="0" smtClean="0">
                <a:solidFill>
                  <a:schemeClr val="bg1"/>
                </a:solidFill>
              </a:rPr>
              <a:t>  </a:t>
            </a:r>
            <a:r>
              <a:rPr lang="fr-FR" sz="500" b="1" dirty="0" smtClean="0">
                <a:solidFill>
                  <a:schemeClr val="bg1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bg1"/>
                </a:solidFill>
              </a:rPr>
              <a:pPr algn="l"/>
              <a:t>‹N°›</a:t>
            </a:fld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948138" y="4834626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 smtClean="0">
                <a:solidFill>
                  <a:schemeClr val="bg1"/>
                </a:solidFill>
                <a:sym typeface="Symbol"/>
              </a:rPr>
              <a:t></a:t>
            </a:r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950914"/>
            <a:ext cx="3312616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950913"/>
            <a:ext cx="5184068" cy="3060997"/>
          </a:xfrm>
          <a:prstGeom prst="round1Rect">
            <a:avLst>
              <a:gd name="adj" fmla="val 7175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4000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27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599" y="950914"/>
            <a:ext cx="3313113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3381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Arrondir un rectangle à un seul coin 4"/>
          <p:cNvSpPr/>
          <p:nvPr userDrawn="1"/>
        </p:nvSpPr>
        <p:spPr>
          <a:xfrm>
            <a:off x="0" y="950913"/>
            <a:ext cx="5184068" cy="3060997"/>
          </a:xfrm>
          <a:prstGeom prst="round1Rect">
            <a:avLst>
              <a:gd name="adj" fmla="val 8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63713" y="3629241"/>
            <a:ext cx="2808287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/>
            </a:lvl3pPr>
            <a:lvl4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600" cap="all" baseline="0"/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40956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9487" y="107002"/>
            <a:ext cx="7769223" cy="54006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9487" y="950913"/>
            <a:ext cx="7769225" cy="370906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21812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9294" y="4821812"/>
            <a:ext cx="3312368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>
              <a:defRPr lang="fr-FR" sz="50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460472" y="4821812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 smtClean="0">
                <a:solidFill>
                  <a:schemeClr val="tx2"/>
                </a:solidFill>
                <a:sym typeface="Symbol"/>
              </a:rPr>
              <a:t></a:t>
            </a:r>
            <a:r>
              <a:rPr lang="fr-FR" sz="500" dirty="0" smtClean="0">
                <a:solidFill>
                  <a:schemeClr val="tx2"/>
                </a:solidFill>
              </a:rPr>
              <a:t>  </a:t>
            </a:r>
            <a:r>
              <a:rPr lang="fr-FR" sz="500" b="1" dirty="0" smtClean="0">
                <a:solidFill>
                  <a:schemeClr val="tx2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tx2"/>
                </a:solidFill>
              </a:rPr>
              <a:pPr algn="l"/>
              <a:t>‹N°›</a:t>
            </a:fld>
            <a:endParaRPr lang="fr-FR" sz="5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8138" y="4821812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 smtClean="0">
                <a:solidFill>
                  <a:schemeClr val="tx2"/>
                </a:solidFill>
                <a:sym typeface="Symbol"/>
              </a:rPr>
              <a:t></a:t>
            </a:r>
            <a:endParaRPr lang="fr-FR" sz="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Tx/>
        <a:buNone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0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-1440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SzPct val="9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686"/>
            <a:ext cx="9144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2 : les avancées législatives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11560" y="915988"/>
            <a:ext cx="7920879" cy="3816002"/>
          </a:xfrm>
        </p:spPr>
        <p:txBody>
          <a:bodyPr/>
          <a:lstStyle/>
          <a:p>
            <a:pPr lvl="2">
              <a:spcBef>
                <a:spcPts val="0"/>
              </a:spcBef>
            </a:pP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/>
              <a:t>Loi du 6 août 2012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relative </a:t>
            </a:r>
            <a:r>
              <a:rPr lang="fr-FR" dirty="0"/>
              <a:t>au harcèlement </a:t>
            </a:r>
            <a:r>
              <a:rPr lang="fr-FR" dirty="0" smtClean="0"/>
              <a:t>sexuel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 smtClean="0"/>
              <a:t>Loi </a:t>
            </a:r>
            <a:r>
              <a:rPr lang="fr-FR" dirty="0"/>
              <a:t>du 4 août 2014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pour </a:t>
            </a:r>
            <a:r>
              <a:rPr lang="fr-FR" dirty="0"/>
              <a:t>l’égalité réelle entre les femmes et les </a:t>
            </a:r>
            <a:r>
              <a:rPr lang="fr-FR" dirty="0" smtClean="0"/>
              <a:t>hommes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Remise en cause de l’autorité parentale de l’auteur de violences	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Formation inscrite dans la loi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Généralisation du Téléphone Grave Danger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loi </a:t>
            </a:r>
            <a:r>
              <a:rPr lang="fr-FR" dirty="0"/>
              <a:t>du 18 novembre </a:t>
            </a:r>
            <a:r>
              <a:rPr lang="fr-FR" dirty="0" smtClean="0"/>
              <a:t>2016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de modernisation de la justice du XXIe siècle 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/>
              <a:t>Loi du 27 janvier 2017</a:t>
            </a:r>
          </a:p>
          <a:p>
            <a:pPr lvl="2">
              <a:spcBef>
                <a:spcPts val="0"/>
              </a:spcBef>
            </a:pPr>
            <a:r>
              <a:rPr lang="fr-FR" dirty="0"/>
              <a:t>dite « Egalité et Citoyenneté »</a:t>
            </a:r>
          </a:p>
          <a:p>
            <a:pPr lvl="3">
              <a:spcBef>
                <a:spcPts val="0"/>
              </a:spcBef>
            </a:pPr>
            <a:r>
              <a:rPr lang="fr-FR" dirty="0"/>
              <a:t>	Le sexisme comme circonstance aggravante</a:t>
            </a:r>
          </a:p>
          <a:p>
            <a:pPr lvl="2">
              <a:spcBef>
                <a:spcPts val="0"/>
              </a:spcBef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CAMPUS LIBAN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4270325"/>
            <a:ext cx="8064896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000" b="1" u="sng" dirty="0" smtClean="0">
                <a:solidFill>
                  <a:sysClr val="windowText" lastClr="000000"/>
                </a:solidFill>
              </a:rPr>
              <a:t>CREATION DE LA MIPROF :</a:t>
            </a:r>
          </a:p>
          <a:p>
            <a:endParaRPr lang="fr-FR" sz="1000" dirty="0" smtClean="0">
              <a:solidFill>
                <a:sysClr val="windowText" lastClr="000000"/>
              </a:solidFill>
            </a:endParaRPr>
          </a:p>
          <a:p>
            <a:r>
              <a:rPr lang="fr-FR" sz="1000" dirty="0" smtClean="0">
                <a:solidFill>
                  <a:sysClr val="windowText" lastClr="000000"/>
                </a:solidFill>
              </a:rPr>
              <a:t>Mission interministérielle pour la protection des femmes contre les violences et la lutte contre la traite des êtres humains</a:t>
            </a:r>
          </a:p>
        </p:txBody>
      </p:sp>
    </p:spTree>
    <p:extLst>
      <p:ext uri="{BB962C8B-B14F-4D97-AF65-F5344CB8AC3E}">
        <p14:creationId xmlns:p14="http://schemas.microsoft.com/office/powerpoint/2010/main" val="559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plans d’action nationaux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Partie 3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8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3 : les plans d’action nationaux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11560" y="1060004"/>
            <a:ext cx="7920879" cy="3816002"/>
          </a:xfrm>
        </p:spPr>
        <p:txBody>
          <a:bodyPr/>
          <a:lstStyle/>
          <a:p>
            <a:pPr lvl="1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Une feuille de route de l’action publique</a:t>
            </a:r>
          </a:p>
          <a:p>
            <a:pPr lvl="3">
              <a:spcBef>
                <a:spcPts val="0"/>
              </a:spcBef>
            </a:pPr>
            <a:endParaRPr lang="fr-FR" dirty="0" smtClean="0"/>
          </a:p>
          <a:p>
            <a:pPr lvl="3">
              <a:spcBef>
                <a:spcPts val="0"/>
              </a:spcBef>
            </a:pPr>
            <a:r>
              <a:rPr lang="fr-FR" dirty="0" smtClean="0"/>
              <a:t>	Prise en compte des constats et données chiffrées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Vecteurs des évolutions législatives</a:t>
            </a:r>
          </a:p>
          <a:p>
            <a:pPr lvl="3">
              <a:spcBef>
                <a:spcPts val="0"/>
              </a:spcBef>
            </a:pPr>
            <a:r>
              <a:rPr lang="fr-FR" dirty="0"/>
              <a:t>	</a:t>
            </a:r>
            <a:r>
              <a:rPr lang="fr-FR" dirty="0" smtClean="0"/>
              <a:t>Réponses ciblées vers les publics les plus fragiles et vers toutes les formes de violences</a:t>
            </a:r>
          </a:p>
          <a:p>
            <a:pPr lvl="3">
              <a:spcBef>
                <a:spcPts val="0"/>
              </a:spcBef>
            </a:pPr>
            <a:endParaRPr lang="fr-FR" dirty="0"/>
          </a:p>
          <a:p>
            <a:pPr lvl="3"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Grands axes :</a:t>
            </a:r>
          </a:p>
          <a:p>
            <a:pPr>
              <a:spcBef>
                <a:spcPts val="0"/>
              </a:spcBef>
            </a:pPr>
            <a:endParaRPr lang="fr-FR" dirty="0" smtClean="0"/>
          </a:p>
          <a:p>
            <a:pPr lvl="3">
              <a:spcBef>
                <a:spcPts val="0"/>
              </a:spcBef>
            </a:pPr>
            <a:r>
              <a:rPr lang="fr-FR" dirty="0" smtClean="0"/>
              <a:t>	L’orientation et l’accompagnement des victimes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b="1" dirty="0" smtClean="0">
                <a:sym typeface="Wingdings" panose="05000000000000000000" pitchFamily="2" charset="2"/>
              </a:rPr>
              <a:t> la formation des professionnels</a:t>
            </a:r>
            <a:r>
              <a:rPr lang="fr-FR" dirty="0" smtClean="0"/>
              <a:t> </a:t>
            </a:r>
            <a:endParaRPr lang="fr-FR" dirty="0"/>
          </a:p>
          <a:p>
            <a:pPr lvl="3">
              <a:spcBef>
                <a:spcPts val="0"/>
              </a:spcBef>
            </a:pPr>
            <a:r>
              <a:rPr lang="fr-FR" dirty="0" smtClean="0"/>
              <a:t>	Répondre à la diversité des situations, des territoires et des formes de violences (mutilations sexuelles féminines, violences 	sexuelles, mariages forcés)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Déraciner les violences par la lutte contre le sexisme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CAMPUS LIBAN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83768" y="1635646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83568" y="285978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71825" y="3629241"/>
            <a:ext cx="6192663" cy="863600"/>
          </a:xfrm>
        </p:spPr>
        <p:txBody>
          <a:bodyPr>
            <a:normAutofit/>
          </a:bodyPr>
          <a:lstStyle/>
          <a:p>
            <a:r>
              <a:rPr lang="fr-FR" b="1" dirty="0" smtClean="0"/>
              <a:t>Elisabeth MOIRON-BRAUD</a:t>
            </a:r>
          </a:p>
          <a:p>
            <a:r>
              <a:rPr lang="fr-FR" dirty="0" smtClean="0"/>
              <a:t>Secrétaire générale</a:t>
            </a:r>
          </a:p>
          <a:p>
            <a:r>
              <a:rPr lang="fr-FR" dirty="0" smtClean="0"/>
              <a:t>Mission interministérielle pour la protection des femmes contre les violences et la lutte contre la traite des êtres humains (MIPROF)</a:t>
            </a:r>
          </a:p>
          <a:p>
            <a:r>
              <a:rPr lang="fr-FR" sz="700" dirty="0" smtClean="0"/>
              <a:t>14, avenue Duquesne</a:t>
            </a:r>
          </a:p>
          <a:p>
            <a:r>
              <a:rPr lang="fr-FR" sz="700" dirty="0" smtClean="0"/>
              <a:t>75007 Paris</a:t>
            </a:r>
            <a:endParaRPr lang="fr-FR" sz="700" dirty="0"/>
          </a:p>
        </p:txBody>
      </p:sp>
      <p:pic>
        <p:nvPicPr>
          <p:cNvPr id="1026" name="Picture 2" descr="Résultat de recherche d'images pour &quot;ministère des droits des femm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63838"/>
            <a:ext cx="10189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344" y="2602568"/>
            <a:ext cx="5652120" cy="473238"/>
          </a:xfrm>
        </p:spPr>
        <p:txBody>
          <a:bodyPr/>
          <a:lstStyle/>
          <a:p>
            <a:pPr algn="ctr"/>
            <a:r>
              <a:rPr lang="fr-FR" sz="1800" dirty="0" smtClean="0"/>
              <a:t>La protection des femmes victimes de violences : le rôle de l’Etat et des corps intermédiaires, les limites de l’évolution législative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0385" y="3363838"/>
            <a:ext cx="596756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INTRODUCTION</a:t>
            </a:r>
          </a:p>
          <a:p>
            <a:r>
              <a:rPr lang="fr-FR" u="sng" cap="none" dirty="0" smtClean="0"/>
              <a:t>Partie 1</a:t>
            </a:r>
            <a:r>
              <a:rPr lang="fr-FR" dirty="0" smtClean="0"/>
              <a:t> : l’émergence d’une politique publique spécifique</a:t>
            </a:r>
          </a:p>
          <a:p>
            <a:r>
              <a:rPr lang="fr-FR" u="sng" cap="none" dirty="0" smtClean="0"/>
              <a:t>Partie 2</a:t>
            </a:r>
            <a:r>
              <a:rPr lang="fr-FR" dirty="0" smtClean="0"/>
              <a:t> </a:t>
            </a:r>
            <a:r>
              <a:rPr lang="fr-FR" dirty="0"/>
              <a:t>: Les </a:t>
            </a:r>
            <a:r>
              <a:rPr lang="fr-FR" dirty="0" smtClean="0"/>
              <a:t>avancées législatives</a:t>
            </a:r>
          </a:p>
          <a:p>
            <a:r>
              <a:rPr lang="fr-FR" u="sng" cap="none" dirty="0" smtClean="0"/>
              <a:t>Partie 3</a:t>
            </a:r>
            <a:r>
              <a:rPr lang="fr-FR" dirty="0" smtClean="0"/>
              <a:t> </a:t>
            </a:r>
            <a:r>
              <a:rPr lang="fr-FR" dirty="0"/>
              <a:t>: Les </a:t>
            </a:r>
            <a:r>
              <a:rPr lang="fr-FR" dirty="0" smtClean="0"/>
              <a:t>plans d’action nationaux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4821812"/>
            <a:ext cx="3312368" cy="76944"/>
          </a:xfrm>
        </p:spPr>
        <p:txBody>
          <a:bodyPr/>
          <a:lstStyle/>
          <a:p>
            <a:r>
              <a:rPr lang="fr-FR" dirty="0" smtClean="0"/>
              <a:t>CAMPUS LIBAN 2017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16008" y="4821812"/>
            <a:ext cx="432000" cy="76944"/>
          </a:xfrm>
        </p:spPr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494"/>
            <a:ext cx="5328592" cy="1404589"/>
          </a:xfrm>
          <a:prstGeom prst="rect">
            <a:avLst/>
          </a:prstGeom>
        </p:spPr>
      </p:pic>
      <p:pic>
        <p:nvPicPr>
          <p:cNvPr id="12" name="Picture 2" descr="Résultat de recherche d'images pour &quot;ministère des droits des femm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3838"/>
            <a:ext cx="10189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79512" y="2787774"/>
            <a:ext cx="7524328" cy="47323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i="1" dirty="0" smtClean="0"/>
              <a:t>Elisabeth </a:t>
            </a:r>
            <a:r>
              <a:rPr lang="fr-FR" sz="1400" i="1" dirty="0" err="1" smtClean="0"/>
              <a:t>Moiron-Braud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8359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dirty="0" smtClean="0"/>
              <a:t>CAMPUS LIBAN 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2571750"/>
            <a:ext cx="4680520" cy="175498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L’émergence d’une politique publique spécifique</a:t>
            </a:r>
            <a:endParaRPr lang="fr-FR" sz="2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Partie 1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dirty="0" smtClean="0"/>
              <a:t>CAMPUS LIBAN 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Partie 1 : l’émergence d’une politique publique spécifique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71600" y="1203598"/>
            <a:ext cx="7768977" cy="3816002"/>
          </a:xfrm>
        </p:spPr>
        <p:txBody>
          <a:bodyPr>
            <a:normAutofit/>
          </a:bodyPr>
          <a:lstStyle/>
          <a:p>
            <a:r>
              <a:rPr lang="fr-FR" dirty="0" smtClean="0"/>
              <a:t>International</a:t>
            </a:r>
          </a:p>
          <a:p>
            <a:pPr lvl="2"/>
            <a:r>
              <a:rPr lang="fr-FR" dirty="0"/>
              <a:t>Déclaration sur l’élimination de toutes les formes de violence à l’égard des femmes - 20 décembre </a:t>
            </a:r>
            <a:r>
              <a:rPr lang="fr-FR" dirty="0" smtClean="0"/>
              <a:t>1993</a:t>
            </a:r>
          </a:p>
          <a:p>
            <a:pPr lvl="2"/>
            <a:endParaRPr lang="fr-FR" dirty="0"/>
          </a:p>
          <a:p>
            <a:r>
              <a:rPr lang="fr-FR" dirty="0" smtClean="0"/>
              <a:t>Europe</a:t>
            </a:r>
          </a:p>
          <a:p>
            <a:pPr lvl="2"/>
            <a:r>
              <a:rPr lang="fr-FR" dirty="0"/>
              <a:t>Convention du Conseil de l’Europe sur la prévention et la lutte contre la violence à l’égard des femmes et la violence collective, dite « Convention d’Istanbul » - 7 avril </a:t>
            </a:r>
            <a:r>
              <a:rPr lang="fr-FR" dirty="0" smtClean="0"/>
              <a:t>2011</a:t>
            </a:r>
          </a:p>
          <a:p>
            <a:pPr lvl="2"/>
            <a:endParaRPr lang="fr-FR" dirty="0"/>
          </a:p>
          <a:p>
            <a:r>
              <a:rPr lang="fr-FR" dirty="0" smtClean="0"/>
              <a:t>France</a:t>
            </a:r>
          </a:p>
          <a:p>
            <a:pPr lvl="2"/>
            <a:r>
              <a:rPr lang="fr-FR" dirty="0"/>
              <a:t>Enquête de </a:t>
            </a:r>
            <a:r>
              <a:rPr lang="fr-FR" dirty="0" err="1"/>
              <a:t>victimation</a:t>
            </a:r>
            <a:r>
              <a:rPr lang="fr-FR" dirty="0"/>
              <a:t> sur les violences faites aux femmes, dite enquête ENVEFF </a:t>
            </a:r>
            <a:r>
              <a:rPr lang="fr-FR" dirty="0" smtClean="0"/>
              <a:t>– 2000</a:t>
            </a:r>
          </a:p>
          <a:p>
            <a:pPr lvl="3">
              <a:spcBef>
                <a:spcPts val="0"/>
              </a:spcBef>
            </a:pPr>
            <a:r>
              <a:rPr lang="fr-FR" dirty="0"/>
              <a:t>	</a:t>
            </a:r>
            <a:r>
              <a:rPr lang="fr-FR" dirty="0" smtClean="0"/>
              <a:t>Statistiques alarmantes</a:t>
            </a:r>
          </a:p>
          <a:p>
            <a:pPr lvl="3">
              <a:spcBef>
                <a:spcPts val="0"/>
              </a:spcBef>
            </a:pPr>
            <a:r>
              <a:rPr lang="fr-FR" dirty="0"/>
              <a:t>	</a:t>
            </a:r>
            <a:r>
              <a:rPr lang="fr-FR" dirty="0" smtClean="0"/>
              <a:t>Ecart important entre le nombre de victimes et le nombre de plaintes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CAMPUS LIBAN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024758" y="1443142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24758" y="2355726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024758" y="3435846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 : l’émergence d’une politique publique spécifique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15566"/>
            <a:ext cx="8280919" cy="39604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r-FR" dirty="0"/>
              <a:t>La nécessité d’une intervention </a:t>
            </a:r>
            <a:r>
              <a:rPr lang="fr-FR" dirty="0" smtClean="0"/>
              <a:t>publique</a:t>
            </a:r>
            <a:endParaRPr lang="fr-FR" dirty="0"/>
          </a:p>
          <a:p>
            <a:pPr lvl="1">
              <a:spcBef>
                <a:spcPts val="0"/>
              </a:spcBef>
            </a:pPr>
            <a:endParaRPr lang="fr-FR" u="sng" dirty="0" smtClean="0"/>
          </a:p>
          <a:p>
            <a:pPr lvl="1">
              <a:spcBef>
                <a:spcPts val="0"/>
              </a:spcBef>
            </a:pPr>
            <a:r>
              <a:rPr lang="fr-FR" u="sng" dirty="0" smtClean="0"/>
              <a:t>des </a:t>
            </a:r>
            <a:r>
              <a:rPr lang="fr-FR" u="sng" dirty="0"/>
              <a:t>conséquences très graves sur la santé des victimes :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Le </a:t>
            </a:r>
            <a:r>
              <a:rPr lang="fr-FR" sz="1100" b="0" dirty="0"/>
              <a:t>risque de fausse-couche est multiplié par 1,9.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Le </a:t>
            </a:r>
            <a:r>
              <a:rPr lang="fr-FR" sz="1100" b="0" dirty="0"/>
              <a:t>risque de naissance prématurée augmente de 17%.</a:t>
            </a:r>
          </a:p>
          <a:p>
            <a:pPr lvl="2">
              <a:spcBef>
                <a:spcPts val="0"/>
              </a:spcBef>
            </a:pPr>
            <a:r>
              <a:rPr lang="fr-FR" sz="1100" b="0" dirty="0"/>
              <a:t>	</a:t>
            </a:r>
            <a:r>
              <a:rPr lang="fr-FR" sz="1100" b="0" dirty="0" smtClean="0"/>
              <a:t>Les victimes estiment à 68% que les violences ont eu des répercussions sur leur santé psychologique, et à 54%, qu’elles ont 	entraîné des perturbations dans leur vie quotidienne.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Probabilité plus </a:t>
            </a:r>
            <a:r>
              <a:rPr lang="fr-FR" sz="1100" b="0" dirty="0"/>
              <a:t>élevée de connaître des problèmes de consommation d’alcool ou de </a:t>
            </a:r>
            <a:r>
              <a:rPr lang="fr-FR" sz="1100" b="0" dirty="0" smtClean="0"/>
              <a:t>dépression</a:t>
            </a:r>
          </a:p>
          <a:p>
            <a:pPr lvl="2">
              <a:spcBef>
                <a:spcPts val="0"/>
              </a:spcBef>
            </a:pPr>
            <a:endParaRPr lang="fr-FR" sz="800" b="0" dirty="0" smtClean="0"/>
          </a:p>
          <a:p>
            <a:pPr lvl="2">
              <a:spcBef>
                <a:spcPts val="0"/>
              </a:spcBef>
            </a:pPr>
            <a:endParaRPr lang="fr-FR" sz="1100" b="0" dirty="0"/>
          </a:p>
          <a:p>
            <a:pPr lvl="1">
              <a:spcBef>
                <a:spcPts val="0"/>
              </a:spcBef>
            </a:pPr>
            <a:r>
              <a:rPr lang="fr-FR" u="sng" dirty="0" smtClean="0"/>
              <a:t>Une réalité alarmante :</a:t>
            </a:r>
            <a:endParaRPr lang="fr-FR" u="sng" dirty="0"/>
          </a:p>
          <a:p>
            <a:pPr lvl="2">
              <a:spcBef>
                <a:spcPts val="0"/>
              </a:spcBef>
            </a:pPr>
            <a:r>
              <a:rPr lang="fr-FR" dirty="0"/>
              <a:t>Violences au sein du couple (statistiques en France) </a:t>
            </a:r>
            <a:r>
              <a:rPr lang="fr-FR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Chaque </a:t>
            </a:r>
            <a:r>
              <a:rPr lang="fr-FR" sz="1100" b="0" dirty="0"/>
              <a:t>année, 223 000 femmes de 18 à 75 sont victimes de violences </a:t>
            </a:r>
            <a:r>
              <a:rPr lang="fr-FR" sz="1100" b="0" dirty="0" smtClean="0"/>
              <a:t>conjugales (soit 1% de cette population)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En </a:t>
            </a:r>
            <a:r>
              <a:rPr lang="fr-FR" sz="1100" b="0" dirty="0"/>
              <a:t>2015, 115 femmes ont été tuées par leur conjoint ou </a:t>
            </a:r>
            <a:r>
              <a:rPr lang="fr-FR" sz="1100" b="0" dirty="0" smtClean="0"/>
              <a:t>ex-conjoint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143 </a:t>
            </a:r>
            <a:r>
              <a:rPr lang="fr-FR" sz="1100" b="0" dirty="0"/>
              <a:t>000 enfants vivent dans un foyer où une femme a été déclarée victime de violences </a:t>
            </a:r>
            <a:r>
              <a:rPr lang="fr-FR" sz="1100" b="0" dirty="0" smtClean="0"/>
              <a:t>conjugales</a:t>
            </a:r>
          </a:p>
          <a:p>
            <a:pPr lvl="2">
              <a:spcBef>
                <a:spcPts val="0"/>
              </a:spcBef>
            </a:pPr>
            <a:endParaRPr lang="fr-FR" sz="1100" b="0" dirty="0"/>
          </a:p>
          <a:p>
            <a:pPr lvl="2">
              <a:spcBef>
                <a:spcPts val="0"/>
              </a:spcBef>
            </a:pPr>
            <a:r>
              <a:rPr lang="fr-FR" dirty="0"/>
              <a:t>Violences sexuelles (statistiques en France) </a:t>
            </a:r>
            <a:r>
              <a:rPr lang="fr-FR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fr-FR" sz="1100" b="0" dirty="0"/>
              <a:t>	</a:t>
            </a:r>
            <a:r>
              <a:rPr lang="fr-FR" sz="1100" b="0" dirty="0" smtClean="0"/>
              <a:t>Chaque </a:t>
            </a:r>
            <a:r>
              <a:rPr lang="fr-FR" sz="1100" b="0" dirty="0"/>
              <a:t>année, 84 000 femmes âgées de 18 à 75 ans sont victimes de viols ou tentatives de </a:t>
            </a:r>
            <a:r>
              <a:rPr lang="fr-FR" sz="1100" b="0" dirty="0" smtClean="0"/>
              <a:t>viol.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Dans </a:t>
            </a:r>
            <a:r>
              <a:rPr lang="fr-FR" sz="1100" b="0" dirty="0"/>
              <a:t>90% des cas, la victime connait son </a:t>
            </a:r>
            <a:r>
              <a:rPr lang="fr-FR" sz="1100" b="0" dirty="0" smtClean="0"/>
              <a:t>agresseur</a:t>
            </a:r>
          </a:p>
          <a:p>
            <a:pPr lvl="2">
              <a:spcBef>
                <a:spcPts val="0"/>
              </a:spcBef>
            </a:pPr>
            <a:r>
              <a:rPr lang="fr-FR" sz="1100" b="0" dirty="0" smtClean="0"/>
              <a:t>	Sur </a:t>
            </a:r>
            <a:r>
              <a:rPr lang="fr-FR" sz="1100" b="0" dirty="0"/>
              <a:t>une année, 553 000 femmes de 20 à 69 ans déclarent avoir été victimes d’agressions sexuelles autres que le viol</a:t>
            </a:r>
          </a:p>
          <a:p>
            <a:pPr lvl="2" indent="180975">
              <a:spcBef>
                <a:spcPts val="0"/>
              </a:spcBef>
            </a:pPr>
            <a:endParaRPr lang="fr-FR" sz="800" b="0" dirty="0"/>
          </a:p>
          <a:p>
            <a:pPr lvl="2" indent="180975">
              <a:spcBef>
                <a:spcPts val="0"/>
              </a:spcBef>
            </a:pPr>
            <a:endParaRPr lang="fr-FR" sz="1100" b="0" dirty="0"/>
          </a:p>
          <a:p>
            <a:pPr lvl="1">
              <a:spcBef>
                <a:spcPts val="0"/>
              </a:spcBef>
            </a:pPr>
            <a:r>
              <a:rPr lang="fr-FR" u="sng" dirty="0"/>
              <a:t>La difficulté des femmes à libérer leur parole et à exercer leurs droits </a:t>
            </a:r>
            <a:r>
              <a:rPr lang="fr-FR" u="sng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fr-FR" sz="1100" b="0" cap="none" dirty="0" smtClean="0"/>
              <a:t>	Seulement 14% des victimes de violences conjugales portent plainte.</a:t>
            </a:r>
          </a:p>
          <a:p>
            <a:pPr lvl="1">
              <a:spcBef>
                <a:spcPts val="0"/>
              </a:spcBef>
            </a:pPr>
            <a:r>
              <a:rPr lang="fr-FR" sz="1100" b="0" cap="none" dirty="0" smtClean="0"/>
              <a:t>	Seulement 10% des victimes de viols ou tentatives de viol portent plainte, et seule 1 plainte sur 10 aboutit à une condamnation.</a:t>
            </a:r>
          </a:p>
          <a:p>
            <a:pPr lvl="1">
              <a:spcBef>
                <a:spcPts val="0"/>
              </a:spcBef>
            </a:pPr>
            <a:r>
              <a:rPr lang="fr-FR" sz="1100" b="0" cap="none" dirty="0" smtClean="0"/>
              <a:t>	En 2014, seulement 765 hommes et 6 femmes ont été condamnés pour viol sur des personnes de plus de 15 ans.</a:t>
            </a:r>
            <a:endParaRPr lang="fr-FR" sz="1100" b="0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83568" y="1131590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 : l’émergence d’une politique publique spécifique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10954"/>
            <a:ext cx="7769225" cy="37090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Objectifs de la politique publique de lutte contre les violences faites aux </a:t>
            </a:r>
            <a:r>
              <a:rPr lang="fr-FR" dirty="0" smtClean="0"/>
              <a:t>femmes</a:t>
            </a:r>
          </a:p>
          <a:p>
            <a:pPr>
              <a:spcBef>
                <a:spcPts val="0"/>
              </a:spcBef>
            </a:pPr>
            <a:r>
              <a:rPr lang="fr-FR" dirty="0"/>
              <a:t>	</a:t>
            </a:r>
            <a:endParaRPr lang="fr-FR" dirty="0" smtClean="0"/>
          </a:p>
          <a:p>
            <a:pPr lvl="2">
              <a:spcBef>
                <a:spcPts val="0"/>
              </a:spcBef>
            </a:pPr>
            <a:r>
              <a:rPr lang="fr-FR" dirty="0" smtClean="0"/>
              <a:t>Prévenir </a:t>
            </a:r>
            <a:r>
              <a:rPr lang="fr-FR" dirty="0"/>
              <a:t>les </a:t>
            </a:r>
            <a:r>
              <a:rPr lang="fr-FR" dirty="0" smtClean="0"/>
              <a:t>violences</a:t>
            </a:r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r>
              <a:rPr lang="fr-FR" dirty="0" smtClean="0"/>
              <a:t>Réprimer </a:t>
            </a:r>
            <a:r>
              <a:rPr lang="fr-FR" dirty="0"/>
              <a:t>les </a:t>
            </a:r>
            <a:r>
              <a:rPr lang="fr-FR" dirty="0" smtClean="0"/>
              <a:t>auteurs</a:t>
            </a:r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r>
              <a:rPr lang="fr-FR" dirty="0" smtClean="0"/>
              <a:t>Renforcer </a:t>
            </a:r>
            <a:r>
              <a:rPr lang="fr-FR" dirty="0"/>
              <a:t>les droits des </a:t>
            </a:r>
            <a:r>
              <a:rPr lang="fr-FR" dirty="0" smtClean="0"/>
              <a:t>victimes</a:t>
            </a:r>
          </a:p>
          <a:p>
            <a:pPr lvl="2"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</a:pPr>
            <a:r>
              <a:rPr lang="fr-FR" dirty="0" smtClean="0"/>
              <a:t>+ </a:t>
            </a:r>
            <a:r>
              <a:rPr lang="fr-FR" dirty="0"/>
              <a:t>amélioration de la connaissance du phénomène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91705" y="1563639"/>
            <a:ext cx="18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avancées législatives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Partie 2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dirty="0" smtClean="0"/>
              <a:t>CAMPUS LIBAN 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2 : les avancées législatives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11560" y="1060004"/>
            <a:ext cx="7920879" cy="3816002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fr-FR" dirty="0"/>
              <a:t>Loi du 22 juillet </a:t>
            </a:r>
            <a:r>
              <a:rPr lang="fr-FR" dirty="0" smtClean="0"/>
              <a:t>1992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portant </a:t>
            </a:r>
            <a:r>
              <a:rPr lang="fr-FR" dirty="0"/>
              <a:t>réforme des dispositions du code pénal relatives à la répression des crimes et délits contre les </a:t>
            </a:r>
            <a:r>
              <a:rPr lang="fr-FR" dirty="0" smtClean="0"/>
              <a:t>personnes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Reconnaissance de la spécificité des violences commises au sein du couple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Peine aggravée lorsque les violences sont commises par le conjoint ou concubin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 smtClean="0"/>
              <a:t>Loi </a:t>
            </a:r>
            <a:r>
              <a:rPr lang="fr-FR" dirty="0"/>
              <a:t>du 12 décembre </a:t>
            </a:r>
            <a:r>
              <a:rPr lang="fr-FR" dirty="0" smtClean="0"/>
              <a:t>2005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relative </a:t>
            </a:r>
            <a:r>
              <a:rPr lang="fr-FR" dirty="0"/>
              <a:t>au traitement de la récidive des infractions </a:t>
            </a:r>
            <a:r>
              <a:rPr lang="fr-FR" dirty="0" smtClean="0"/>
              <a:t>pénales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Éloignement de l’auteur facilité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Possibilité d’une prise en charge sanitaire, sociale ou psychologique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/>
              <a:t>Loi du 4 avril 2006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renforçant </a:t>
            </a:r>
            <a:r>
              <a:rPr lang="fr-FR" dirty="0"/>
              <a:t>la prévention et la répression des violences au sein du couple ou commises contre les </a:t>
            </a:r>
            <a:r>
              <a:rPr lang="fr-FR" dirty="0" smtClean="0"/>
              <a:t>mineurs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Le viol est reconnu si l’auteur et la victime sont mariés, pacsés ou ex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/>
              <a:t>Loi du 9 juillet 2010</a:t>
            </a:r>
          </a:p>
          <a:p>
            <a:pPr lvl="2">
              <a:spcBef>
                <a:spcPts val="0"/>
              </a:spcBef>
            </a:pPr>
            <a:r>
              <a:rPr lang="fr-FR" dirty="0" smtClean="0"/>
              <a:t>relative </a:t>
            </a:r>
            <a:r>
              <a:rPr lang="fr-FR" dirty="0"/>
              <a:t>aux violences faites spécifiquement aux femmes, aux violences au sein du couple et aux incidences de ces dernières sur les </a:t>
            </a:r>
            <a:r>
              <a:rPr lang="fr-FR" dirty="0" smtClean="0"/>
              <a:t>enfants</a:t>
            </a:r>
          </a:p>
          <a:p>
            <a:pPr lvl="3">
              <a:spcBef>
                <a:spcPts val="0"/>
              </a:spcBef>
            </a:pPr>
            <a:r>
              <a:rPr lang="fr-FR" dirty="0" smtClean="0"/>
              <a:t>	Création de l’ordonnance de protection</a:t>
            </a:r>
          </a:p>
          <a:p>
            <a:pPr lvl="2">
              <a:spcBef>
                <a:spcPts val="0"/>
              </a:spcBef>
            </a:pPr>
            <a:endParaRPr lang="fr-FR" dirty="0" smtClean="0"/>
          </a:p>
          <a:p>
            <a:pPr lvl="2">
              <a:spcBef>
                <a:spcPts val="0"/>
              </a:spcBef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9 ET 10 MAI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CAMPUS LIBAN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owerpoint">
  <a:themeElements>
    <a:clrScheme name="Barreau Paris_PPT_Couleurs">
      <a:dk1>
        <a:sysClr val="windowText" lastClr="000000"/>
      </a:dk1>
      <a:lt1>
        <a:sysClr val="window" lastClr="FFFFFF"/>
      </a:lt1>
      <a:dk2>
        <a:srgbClr val="5AB7B2"/>
      </a:dk2>
      <a:lt2>
        <a:srgbClr val="EDEEEF"/>
      </a:lt2>
      <a:accent1>
        <a:srgbClr val="5AB7B2"/>
      </a:accent1>
      <a:accent2>
        <a:srgbClr val="9BCBCB"/>
      </a:accent2>
      <a:accent3>
        <a:srgbClr val="B9D1EA"/>
      </a:accent3>
      <a:accent4>
        <a:srgbClr val="F4CE3C"/>
      </a:accent4>
      <a:accent5>
        <a:srgbClr val="EDEEEF"/>
      </a:accent5>
      <a:accent6>
        <a:srgbClr val="616D78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</Template>
  <TotalTime>461</TotalTime>
  <Words>356</Words>
  <Application>Microsoft Office PowerPoint</Application>
  <PresentationFormat>Affichage à l'écran (16:9)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Masque Powerpoint</vt:lpstr>
      <vt:lpstr>Présentation PowerPoint</vt:lpstr>
      <vt:lpstr>La protection des femmes victimes de violences : le rôle de l’Etat et des corps intermédiaires, les limites de l’évolution législative </vt:lpstr>
      <vt:lpstr>Introduction</vt:lpstr>
      <vt:lpstr>L’émergence d’une politique publique spécifique</vt:lpstr>
      <vt:lpstr>Partie 1 : l’émergence d’une politique publique spécifique</vt:lpstr>
      <vt:lpstr>Partie 1 : l’émergence d’une politique publique spécifique</vt:lpstr>
      <vt:lpstr>Partie 1 : l’émergence d’une politique publique spécifique</vt:lpstr>
      <vt:lpstr>Les avancées législatives</vt:lpstr>
      <vt:lpstr>Partie 2 : les avancées législatives</vt:lpstr>
      <vt:lpstr>Partie 2 : les avancées législatives</vt:lpstr>
      <vt:lpstr>Les plans d’action nationaux</vt:lpstr>
      <vt:lpstr>Partie 3 : les plans d’action nationaux</vt:lpstr>
      <vt:lpstr>Présentation PowerPoint</vt:lpstr>
    </vt:vector>
  </TitlesOfParts>
  <Company>Ordre des Avocats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Lara BALJAK</dc:creator>
  <cp:lastModifiedBy>SDAVID</cp:lastModifiedBy>
  <cp:revision>28</cp:revision>
  <cp:lastPrinted>2017-05-05T14:20:26Z</cp:lastPrinted>
  <dcterms:created xsi:type="dcterms:W3CDTF">2017-04-27T07:54:15Z</dcterms:created>
  <dcterms:modified xsi:type="dcterms:W3CDTF">2017-05-06T14:22:44Z</dcterms:modified>
</cp:coreProperties>
</file>